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20.jpeg" ContentType="image/jpe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8.jpeg" ContentType="image/jpeg"/>
  <Override PartName="/ppt/media/image1.png" ContentType="image/png"/>
  <Override PartName="/ppt/media/image24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559EA5-52DB-424B-8523-04B98B7812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6550ED-CCB6-459A-8AD1-38DABCCB7F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EEA91C-7445-40DB-820C-E35B445457F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A20B92-62FE-478B-9690-F6B2E8FBEA8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E11D50-86CD-4A6C-8FD4-6EF2ED137B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C014575-7BA6-44B6-BFB9-81976DD657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76FA4F-FEEF-4CC8-B308-284E87F22D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21351C3-C4BC-4668-A1C5-1EBCE52288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79247D-5293-4228-AA29-E0AE2AEAEE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549F521-DBF9-447C-8714-F1FD817844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483F24C-CBAA-43E2-AE54-21AFFA6A24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527805-0792-46E8-AF58-F2C765E98B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7752A2-A05C-4619-83F3-0E93F8BA03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00D122-406C-45B6-935B-D096982C52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B90194-7771-4F5F-9CE1-119E29EDD8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418BA9-69A7-46C8-A861-344B1835E6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6CDFAF-38F5-4409-86E4-68212F8BC1E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E6FBB9-269B-44E8-8BAC-A56A5EC163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310EA2-D490-48D0-8778-51250590BF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E25E13-838F-4983-B06E-5A429EA1FE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A08643-7F17-40D0-996F-DCC2BFB28A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B02F9E-FA12-4889-8E6C-8827634002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C3F0F9-DBB8-4979-A73B-D58ADFEAC7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BF88DE-CCC3-4A09-86FC-D78EA4FE6E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9D9E7A0-8770-450F-8411-935EB67A33A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9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2DCA3D5-E1AB-48C8-8291-4366C826CD8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ihr.iijlab.net/ihr/en-us/metis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ihr.live" TargetMode="External"/><Relationship Id="rId2" Type="http://schemas.openxmlformats.org/officeDocument/2006/relationships/hyperlink" Target="https://github.com/InternetHealthReport" TargetMode="External"/><Relationship Id="rId3" Type="http://schemas.openxmlformats.org/officeDocument/2006/relationships/hyperlink" Target="https://ihr-archive.iijlab.net" TargetMode="External"/><Relationship Id="rId4" Type="http://schemas.openxmlformats.org/officeDocument/2006/relationships/hyperlink" Target="https://github.com/InternetHealthReport/internet-yellow-pages/" TargetMode="External"/><Relationship Id="rId5" Type="http://schemas.openxmlformats.org/officeDocument/2006/relationships/hyperlink" Target="mailto:romain@iij.ad.jp" TargetMode="External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.png"/><Relationship Id="rId13" Type="http://schemas.openxmlformats.org/officeDocument/2006/relationships/image" Target="../media/image16.png"/><Relationship Id="rId1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ihr.iijlab.net/ihr/en-us/networks/AS2501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ihr.iijlab.net/ihr/en-us/countries/JP/" TargetMode="External"/><Relationship Id="rId3" Type="http://schemas.openxmlformats.org/officeDocument/2006/relationships/hyperlink" Target="https://twitter.com/ihr_alerts/status/1545789981603823616" TargetMode="External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hyperlink" Target="https://ihr.iijlab.net/ihr/en-us/rov" TargetMode="External"/><Relationship Id="rId3" Type="http://schemas.openxmlformats.org/officeDocument/2006/relationships/hyperlink" Target="https://ihr.iijlab.net/ihr/en-us/countries/JP" TargetMode="External"/><Relationship Id="rId4" Type="http://schemas.openxmlformats.org/officeDocument/2006/relationships/hyperlink" Target="http://ihr.iijlab.net/ihr/en-us/networks/AS22822" TargetMode="External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twitter.com/DougMadory/status/1447659550975406094" TargetMode="External"/><Relationship Id="rId2" Type="http://schemas.openxmlformats.org/officeDocument/2006/relationships/hyperlink" Target="https://ihr.iijlab.net/ihr/en-us/covid19?country=France" TargetMode="External"/><Relationship Id="rId3" Type="http://schemas.openxmlformats.org/officeDocument/2006/relationships/hyperlink" Target="https://twitter.com/ihr_alerts/status/1501446740498841604" TargetMode="External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ihr.iijlab.net/ihr/en-us/networks/AS5089?af=4&amp;last=3&amp;date=2020-04-28rov_tb=routes" TargetMode="External"/><Relationship Id="rId2" Type="http://schemas.openxmlformats.org/officeDocument/2006/relationships/hyperlink" Target="https://ihr.iijlab.net/ihr/en-us/global_report" TargetMode="Externa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1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094040" y="851400"/>
            <a:ext cx="5238000" cy="2990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Internet Health Report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1094040" y="4544640"/>
            <a:ext cx="11043360" cy="2205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1000"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Romain Fontugne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  <a:ea typeface="ＭＳ Ｐゴシック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calibri light"/>
                <a:ea typeface="ＭＳ Ｐゴシック"/>
              </a:rPr>
              <a:t>IJ Research Lab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  <a:ea typeface="ＭＳ Ｐゴシック"/>
              </a:rPr>
              <a:t>2023-05-03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Freeform: Shape 19"/>
          <p:cNvSpPr/>
          <p:nvPr/>
        </p:nvSpPr>
        <p:spPr>
          <a:xfrm>
            <a:off x="5510520" y="851400"/>
            <a:ext cx="6184440" cy="5154480"/>
          </a:xfrm>
          <a:custGeom>
            <a:avLst/>
            <a:gdLst>
              <a:gd name="textAreaLeft" fmla="*/ 0 w 6184440"/>
              <a:gd name="textAreaRight" fmla="*/ 6184800 w 6184440"/>
              <a:gd name="textAreaTop" fmla="*/ 0 h 5154480"/>
              <a:gd name="textAreaBottom" fmla="*/ 5154840 h 5154480"/>
            </a:gdLst>
            <a:ahLst/>
            <a:rect l="textAreaLeft" t="textAreaTop" r="textAreaRight" b="textAreaBottom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6" name="Picture 4" descr="Logo, icon&#10;&#10;Description automatically generated"/>
          <p:cNvPicPr/>
          <p:nvPr/>
        </p:nvPicPr>
        <p:blipFill>
          <a:blip r:embed="rId1"/>
          <a:stretch/>
        </p:blipFill>
        <p:spPr>
          <a:xfrm>
            <a:off x="7531560" y="2129400"/>
            <a:ext cx="3216960" cy="321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2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Metis: Probe selection/placement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Content Placeholder 3"/>
          <p:cNvSpPr txBox="1"/>
          <p:nvPr/>
        </p:nvSpPr>
        <p:spPr>
          <a:xfrm>
            <a:off x="914760" y="1550880"/>
            <a:ext cx="10515240" cy="530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Select a diverse set of Atlas probes?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Where to place new probes?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  <a:hlinkClick r:id="rId1"/>
              </a:rPr>
              <a:t>https://ihr.iijlab.net/ihr/en-us/metis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2743200" y="3095280"/>
            <a:ext cx="7315200" cy="376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Internet Yellow Pages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Knowledge graph for networking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13 data sources: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APNIC, BGPKIT, Bgp.tools, CAIDA, Citizen Lab, Cloudflare, IHR, MANRS, OpenINTEL, PeeringDB, RIPE NCC, NRO, Tranco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Semantic: 18 node types, 21 link types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About 4M nodes, 20M links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7772400" y="3277800"/>
            <a:ext cx="4404960" cy="358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References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IHR: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http://ihr.live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Github: 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2"/>
              </a:rPr>
              <a:t>https://github.com/InternetHealthReport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IHR daily dumps: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3"/>
              </a:rPr>
              <a:t>https://ihr-archive.iijlab.net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3920" indent="-2239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Yellow Pages: </a:t>
            </a:r>
            <a:br>
              <a:rPr sz="2800"/>
            </a:b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4"/>
              </a:rPr>
              <a:t>https://github.com/InternetHealthReport/internet-yellow-pages/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5"/>
              </a:rPr>
              <a:t>romain@iij.ad.jp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   @ihr_alerts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IYP Tutorial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Content Placeholder 1"/>
          <p:cNvSpPr txBox="1"/>
          <p:nvPr/>
        </p:nvSpPr>
        <p:spPr>
          <a:xfrm>
            <a:off x="685800" y="18212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Crash course to cypher/neo4j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Overview of IYP datasets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Discuss applications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(local install, how to import your data)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IHR vision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2791800" y="2088720"/>
            <a:ext cx="9309960" cy="439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 observatory for the Internet</a:t>
            </a:r>
            <a:br>
              <a:rPr sz="2800"/>
            </a:br>
            <a:br>
              <a:rPr sz="2800"/>
            </a:b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Monitor &amp; document Internet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topology, evolution, and sudden changes</a:t>
            </a:r>
            <a:br>
              <a:rPr sz="2800"/>
            </a:b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Open data / open source</a:t>
            </a:r>
            <a:br>
              <a:rPr sz="2800"/>
            </a:br>
            <a:br>
              <a:rPr sz="2800"/>
            </a:b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9" name="Graphic 4" descr="Telescope outline"/>
          <p:cNvPicPr/>
          <p:nvPr/>
        </p:nvPicPr>
        <p:blipFill>
          <a:blip r:embed="rId1"/>
          <a:stretch/>
        </p:blipFill>
        <p:spPr>
          <a:xfrm>
            <a:off x="1731960" y="187740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90" name="Graphic 5" descr="Heart outline"/>
          <p:cNvPicPr/>
          <p:nvPr/>
        </p:nvPicPr>
        <p:blipFill>
          <a:blip r:embed="rId2"/>
          <a:stretch/>
        </p:blipFill>
        <p:spPr>
          <a:xfrm>
            <a:off x="1731960" y="511920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91" name="Graphic 6" descr="Clipboard outline"/>
          <p:cNvPicPr/>
          <p:nvPr/>
        </p:nvPicPr>
        <p:blipFill>
          <a:blip r:embed="rId3"/>
          <a:stretch/>
        </p:blipFill>
        <p:spPr>
          <a:xfrm>
            <a:off x="1731960" y="3456720"/>
            <a:ext cx="914040" cy="9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raphic 27" descr="Factory outline"/>
          <p:cNvPicPr/>
          <p:nvPr/>
        </p:nvPicPr>
        <p:blipFill>
          <a:blip r:embed="rId1"/>
          <a:stretch/>
        </p:blipFill>
        <p:spPr>
          <a:xfrm>
            <a:off x="3540240" y="1335240"/>
            <a:ext cx="3574800" cy="3574800"/>
          </a:xfrm>
          <a:prstGeom prst="rect">
            <a:avLst/>
          </a:prstGeom>
          <a:ln w="0">
            <a:noFill/>
          </a:ln>
        </p:spPr>
      </p:pic>
      <p:sp>
        <p:nvSpPr>
          <p:cNvPr id="93" name="TextBox 3"/>
          <p:cNvSpPr/>
          <p:nvPr/>
        </p:nvSpPr>
        <p:spPr>
          <a:xfrm>
            <a:off x="1020240" y="5096160"/>
            <a:ext cx="16484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 light"/>
              </a:rPr>
              <a:t>Open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   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- BGP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   - traceroute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   - RPKI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Picture 5" descr="A picture containing text&#10;&#10;Description automatically generated"/>
          <p:cNvPicPr/>
          <p:nvPr/>
        </p:nvPicPr>
        <p:blipFill>
          <a:blip r:embed="rId2"/>
          <a:stretch/>
        </p:blipFill>
        <p:spPr>
          <a:xfrm>
            <a:off x="1267560" y="1452240"/>
            <a:ext cx="801360" cy="80136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7" descr="Logo&#10;&#10;Description automatically generated"/>
          <p:cNvPicPr/>
          <p:nvPr/>
        </p:nvPicPr>
        <p:blipFill>
          <a:blip r:embed="rId3"/>
          <a:stretch/>
        </p:blipFill>
        <p:spPr>
          <a:xfrm>
            <a:off x="1094040" y="3532680"/>
            <a:ext cx="1072440" cy="117252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8" descr="Logo&#10;&#10;Description automatically generated"/>
          <p:cNvPicPr/>
          <p:nvPr/>
        </p:nvPicPr>
        <p:blipFill>
          <a:blip r:embed="rId4"/>
          <a:stretch/>
        </p:blipFill>
        <p:spPr>
          <a:xfrm>
            <a:off x="602640" y="2284200"/>
            <a:ext cx="2296800" cy="52092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4" descr=""/>
          <p:cNvPicPr/>
          <p:nvPr/>
        </p:nvPicPr>
        <p:blipFill>
          <a:blip r:embed="rId5"/>
          <a:stretch/>
        </p:blipFill>
        <p:spPr>
          <a:xfrm>
            <a:off x="7304400" y="461520"/>
            <a:ext cx="3111480" cy="4641840"/>
          </a:xfrm>
          <a:prstGeom prst="rect">
            <a:avLst/>
          </a:prstGeom>
          <a:ln w="0">
            <a:noFill/>
          </a:ln>
        </p:spPr>
      </p:pic>
      <p:sp>
        <p:nvSpPr>
          <p:cNvPr id="98" name="TextBox 26"/>
          <p:cNvSpPr/>
          <p:nvPr/>
        </p:nvSpPr>
        <p:spPr>
          <a:xfrm>
            <a:off x="3888720" y="5068080"/>
            <a:ext cx="283788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 light"/>
              </a:rPr>
              <a:t>Analysis modules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   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- Network dependency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   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- Network latency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   - Disconnections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   - Anomaly detection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34"/>
          <p:cNvSpPr/>
          <p:nvPr/>
        </p:nvSpPr>
        <p:spPr>
          <a:xfrm>
            <a:off x="7466760" y="5099400"/>
            <a:ext cx="4012200" cy="17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Outcomes</a:t>
            </a:r>
            <a:br>
              <a:rPr sz="1800"/>
            </a:br>
            <a:r>
              <a:rPr b="1" lang="en-US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   - https://ihr.iijlab.net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      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- Visualization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      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- API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      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- Daily dumps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   </a:t>
            </a:r>
            <a:r>
              <a:rPr b="0" lang="en-US" sz="1800" spc="-1" strike="noStrike">
                <a:solidFill>
                  <a:srgbClr val="000000"/>
                </a:solidFill>
                <a:latin typeface="calibri light"/>
                <a:ea typeface="Calibri"/>
              </a:rPr>
              <a:t>- External collaborations / tools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19640" y="1526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Monitoring the Internet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1" name="Picture 14" descr="Logo, company name&#10;&#10;Description automatically generated"/>
          <p:cNvPicPr/>
          <p:nvPr/>
        </p:nvPicPr>
        <p:blipFill>
          <a:blip r:embed="rId6"/>
          <a:stretch/>
        </p:blipFill>
        <p:spPr>
          <a:xfrm>
            <a:off x="927720" y="2895840"/>
            <a:ext cx="1712160" cy="46044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15" descr=""/>
          <p:cNvPicPr/>
          <p:nvPr/>
        </p:nvPicPr>
        <p:blipFill>
          <a:blip r:embed="rId7"/>
          <a:stretch/>
        </p:blipFill>
        <p:spPr>
          <a:xfrm>
            <a:off x="10608120" y="1753920"/>
            <a:ext cx="1481040" cy="41436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18" descr="Logo&#10;&#10;Description automatically generated"/>
          <p:cNvPicPr/>
          <p:nvPr/>
        </p:nvPicPr>
        <p:blipFill>
          <a:blip r:embed="rId8"/>
          <a:stretch/>
        </p:blipFill>
        <p:spPr>
          <a:xfrm>
            <a:off x="10929600" y="894600"/>
            <a:ext cx="725400" cy="70272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19" descr="Logo&#10;&#10;Description automatically generated"/>
          <p:cNvPicPr/>
          <p:nvPr/>
        </p:nvPicPr>
        <p:blipFill>
          <a:blip r:embed="rId9"/>
          <a:stretch/>
        </p:blipFill>
        <p:spPr>
          <a:xfrm>
            <a:off x="10676880" y="3244320"/>
            <a:ext cx="1443600" cy="67536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20" descr=""/>
          <p:cNvPicPr/>
          <p:nvPr/>
        </p:nvPicPr>
        <p:blipFill>
          <a:blip r:embed="rId10"/>
          <a:stretch/>
        </p:blipFill>
        <p:spPr>
          <a:xfrm>
            <a:off x="10972800" y="2341440"/>
            <a:ext cx="825480" cy="80712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22" descr="Logo, company name&#10;&#10;Description automatically generated"/>
          <p:cNvPicPr/>
          <p:nvPr/>
        </p:nvPicPr>
        <p:blipFill>
          <a:blip r:embed="rId11"/>
          <a:stretch/>
        </p:blipFill>
        <p:spPr>
          <a:xfrm>
            <a:off x="10634040" y="3949200"/>
            <a:ext cx="1541880" cy="51372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12" descr="Logo, icon&#10;&#10;Description automatically generated"/>
          <p:cNvPicPr/>
          <p:nvPr/>
        </p:nvPicPr>
        <p:blipFill>
          <a:blip r:embed="rId12"/>
          <a:stretch/>
        </p:blipFill>
        <p:spPr>
          <a:xfrm>
            <a:off x="6128280" y="3187080"/>
            <a:ext cx="363240" cy="35784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5" descr="Logo&#10;&#10;Description automatically generated"/>
          <p:cNvPicPr/>
          <p:nvPr/>
        </p:nvPicPr>
        <p:blipFill>
          <a:blip r:embed="rId13"/>
          <a:stretch/>
        </p:blipFill>
        <p:spPr>
          <a:xfrm>
            <a:off x="10607040" y="4619160"/>
            <a:ext cx="1564200" cy="55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Arrow Connector 7"/>
          <p:cNvCxnSpPr/>
          <p:nvPr/>
        </p:nvCxnSpPr>
        <p:spPr>
          <a:xfrm>
            <a:off x="10196640" y="3207240"/>
            <a:ext cx="762480" cy="1746000"/>
          </a:xfrm>
          <a:prstGeom prst="straightConnector1">
            <a:avLst/>
          </a:prstGeom>
          <a:ln>
            <a:solidFill>
              <a:srgbClr val="4472c4"/>
            </a:solidFill>
            <a:tailEnd len="med" type="triangle" w="med"/>
          </a:ln>
        </p:spPr>
      </p:cxnSp>
      <p:cxnSp>
        <p:nvCxnSpPr>
          <p:cNvPr id="110" name="Straight Arrow Connector 9"/>
          <p:cNvCxnSpPr/>
          <p:nvPr/>
        </p:nvCxnSpPr>
        <p:spPr>
          <a:xfrm flipH="1">
            <a:off x="11069640" y="3137760"/>
            <a:ext cx="402120" cy="1981800"/>
          </a:xfrm>
          <a:prstGeom prst="straightConnector1">
            <a:avLst/>
          </a:prstGeom>
          <a:ln>
            <a:solidFill>
              <a:srgbClr val="4472c4"/>
            </a:solidFill>
            <a:tailEnd len="med" type="triangle" w="med"/>
          </a:ln>
        </p:spPr>
      </p:cxnSp>
      <p:cxnSp>
        <p:nvCxnSpPr>
          <p:cNvPr id="111" name="Straight Arrow Connector 10"/>
          <p:cNvCxnSpPr/>
          <p:nvPr/>
        </p:nvCxnSpPr>
        <p:spPr>
          <a:xfrm>
            <a:off x="9309960" y="1170360"/>
            <a:ext cx="762480" cy="1746360"/>
          </a:xfrm>
          <a:prstGeom prst="straightConnector1">
            <a:avLst/>
          </a:prstGeom>
          <a:ln>
            <a:solidFill>
              <a:srgbClr val="4472c4"/>
            </a:solidFill>
            <a:tailEnd len="med" type="triangle" w="med"/>
          </a:ln>
        </p:spPr>
      </p:cxnSp>
      <p:cxnSp>
        <p:nvCxnSpPr>
          <p:cNvPr id="112" name="Straight Arrow Connector 11"/>
          <p:cNvCxnSpPr/>
          <p:nvPr/>
        </p:nvCxnSpPr>
        <p:spPr>
          <a:xfrm flipH="1">
            <a:off x="11471400" y="824040"/>
            <a:ext cx="305280" cy="2106360"/>
          </a:xfrm>
          <a:prstGeom prst="straightConnector1">
            <a:avLst/>
          </a:prstGeom>
          <a:ln>
            <a:solidFill>
              <a:srgbClr val="4472c4"/>
            </a:solidFill>
            <a:tailEnd len="med" type="triangle" w="med"/>
          </a:ln>
        </p:spPr>
      </p:cxnSp>
      <p:sp>
        <p:nvSpPr>
          <p:cNvPr id="113" name="Cloud 6"/>
          <p:cNvSpPr/>
          <p:nvPr/>
        </p:nvSpPr>
        <p:spPr>
          <a:xfrm>
            <a:off x="8243280" y="-720360"/>
            <a:ext cx="4516200" cy="2881440"/>
          </a:xfrm>
          <a:prstGeom prst="cloud">
            <a:avLst/>
          </a:prstGeom>
          <a:solidFill>
            <a:schemeClr val="bg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Network dependency 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(AS Hegemony)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2504520"/>
            <a:ext cx="10556640" cy="3672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Measure AS inter-dependencies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Using BGP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Give a good idea of the 'topological location' of ASes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Customers of an AS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Example: 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1"/>
              </a:rPr>
              <a:t>https://ihr.iijlab.net/ihr/en-us/networks/AS2501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Oval 3"/>
          <p:cNvSpPr/>
          <p:nvPr/>
        </p:nvSpPr>
        <p:spPr>
          <a:xfrm>
            <a:off x="10598760" y="4807440"/>
            <a:ext cx="927720" cy="98316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AS1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Oval 4"/>
          <p:cNvSpPr/>
          <p:nvPr/>
        </p:nvSpPr>
        <p:spPr>
          <a:xfrm>
            <a:off x="10044720" y="3394440"/>
            <a:ext cx="927720" cy="98316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AS2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Oval 5"/>
          <p:cNvSpPr/>
          <p:nvPr/>
        </p:nvSpPr>
        <p:spPr>
          <a:xfrm>
            <a:off x="10972800" y="2452320"/>
            <a:ext cx="927720" cy="98316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AS3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Oval 12"/>
          <p:cNvSpPr/>
          <p:nvPr/>
        </p:nvSpPr>
        <p:spPr>
          <a:xfrm>
            <a:off x="9490320" y="2299680"/>
            <a:ext cx="927720" cy="98316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AS4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4" descr=""/>
          <p:cNvPicPr/>
          <p:nvPr/>
        </p:nvPicPr>
        <p:blipFill>
          <a:blip r:embed="rId1"/>
          <a:stretch/>
        </p:blipFill>
        <p:spPr>
          <a:xfrm>
            <a:off x="4563000" y="1443960"/>
            <a:ext cx="7306920" cy="229896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Network dependency variants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9000"/>
          </a:bodyPr>
          <a:p>
            <a:pPr marL="212400" indent="-212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Regional bottleneck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(e.g. Crimea)</a:t>
            </a:r>
            <a:br>
              <a:rPr sz="2800"/>
            </a:br>
            <a:br>
              <a:rPr sz="2800"/>
            </a:b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12400" indent="-212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Countries' AS dependency: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37200" indent="-212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2"/>
              </a:rPr>
              <a:t>https://ihr.iijlab.net/ihr/en-us/countries/JP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12400" indent="-212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BGP leak/hijacks, routing anomalies, AS ranking, consolidation, bottlenecks, peering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37200" indent="-212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Rogers outage: 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3"/>
              </a:rPr>
              <a:t>https://twitter.com/ihr_alerts/status/1545789981603823616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RPKI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Picture 3" descr="Graphical user interface, application, table&#10;&#10;Description automatically generated"/>
          <p:cNvPicPr/>
          <p:nvPr/>
        </p:nvPicPr>
        <p:blipFill>
          <a:blip r:embed="rId1"/>
          <a:stretch/>
        </p:blipFill>
        <p:spPr>
          <a:xfrm>
            <a:off x="5850720" y="185760"/>
            <a:ext cx="6182280" cy="420948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9648720" cy="491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 marL="221400" indent="-221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Convey operators' intent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1400" indent="-221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Trust (Public Key Infra.)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1400" indent="-221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Route Origin Authorization (ROA)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64920" indent="-221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AS15169 is authorized to announce 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8.8.8.0/24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4316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br>
              <a:rPr sz="2400"/>
            </a:b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4316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1400" indent="-221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IHR monitors operators' intentions (RPKI) and actions (BGP)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64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Global view: 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2"/>
              </a:rPr>
              <a:t>https://ihr.iijlab.net/ihr/en-us/rov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64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Country-wide view: 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3"/>
              </a:rPr>
              <a:t>https://ihr.iijlab.net/ihr/en-us/countries/JP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649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Per AS: 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4"/>
              </a:rPr>
              <a:t>https://ihr.iijlab.net/ihr/en-us/networks/AS22822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Network delays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1686960"/>
            <a:ext cx="10515240" cy="530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RIPE Atlas (12k probes)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Tons of traceroutes to several destinations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IHR monitors latency between Atlas probes and 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ASes/IXPs/cities/countries found in traceroutes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Examples: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Impact of subsea cable cut: 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1"/>
              </a:rPr>
              <a:t>https://twitter.com/DougMadory/status/1447659550975406094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Impact of COVID lockdowns: 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2"/>
              </a:rPr>
              <a:t>https://ihr.iijlab.net/ihr/en-us/covid19?country=France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War in Ukraine: 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3"/>
              </a:rPr>
              <a:t>https://twitter.com/ihr_alerts/status/1501446740498841604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Picture 4" descr="Map&#10;&#10;Description automatically generated"/>
          <p:cNvPicPr/>
          <p:nvPr/>
        </p:nvPicPr>
        <p:blipFill>
          <a:blip r:embed="rId4"/>
          <a:stretch/>
        </p:blipFill>
        <p:spPr>
          <a:xfrm>
            <a:off x="7406280" y="2160"/>
            <a:ext cx="4779360" cy="272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291240"/>
            <a:ext cx="10515240" cy="932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</a:rPr>
              <a:t>Network congestion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Picture 5" descr="Chart, line chart&#10;&#10;Description automatically generated"/>
          <p:cNvPicPr/>
          <p:nvPr/>
        </p:nvPicPr>
        <p:blipFill>
          <a:blip r:embed="rId1"/>
          <a:stretch/>
        </p:blipFill>
        <p:spPr>
          <a:xfrm>
            <a:off x="270000" y="1863000"/>
            <a:ext cx="11762280" cy="441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IHR Anomaly detectors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9520" y="1825560"/>
            <a:ext cx="49608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Disco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Outage detection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Based on RIPE Atlas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Virgin Media outage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Content Placeholder 2"/>
          <p:cNvSpPr/>
          <p:nvPr/>
        </p:nvSpPr>
        <p:spPr>
          <a:xfrm>
            <a:off x="6158520" y="1784160"/>
            <a:ext cx="5306040" cy="43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Route, delay changes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2"/>
              </a:rPr>
              <a:t>Global report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Picture 6" descr="Map&#10;&#10;Description automatically generated"/>
          <p:cNvPicPr/>
          <p:nvPr/>
        </p:nvPicPr>
        <p:blipFill>
          <a:blip r:embed="rId3"/>
          <a:stretch/>
        </p:blipFill>
        <p:spPr>
          <a:xfrm>
            <a:off x="559800" y="3781440"/>
            <a:ext cx="4493160" cy="270468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7" descr="Graphical user interface, application, table, Excel&#10;&#10;Description automatically generated"/>
          <p:cNvPicPr/>
          <p:nvPr/>
        </p:nvPicPr>
        <p:blipFill>
          <a:blip r:embed="rId4"/>
          <a:stretch/>
        </p:blipFill>
        <p:spPr>
          <a:xfrm>
            <a:off x="6927480" y="2617560"/>
            <a:ext cx="3942360" cy="42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2147</TotalTime>
  <Application>LibreOffice/7.4.6.2$Linux_X86_64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2022-04-22T06:53:52Z</dcterms:created>
  <dc:creator/>
  <dc:description/>
  <dc:language>en-US</dc:language>
  <cp:lastModifiedBy/>
  <dcterms:modified xsi:type="dcterms:W3CDTF">2023-05-04T01:23:53Z</dcterms:modified>
  <cp:revision>256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11</vt:i4>
  </property>
</Properties>
</file>